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24"/>
  </p:notesMasterIdLst>
  <p:handoutMasterIdLst>
    <p:handoutMasterId r:id="rId25"/>
  </p:handoutMasterIdLst>
  <p:sldIdLst>
    <p:sldId id="256" r:id="rId8"/>
    <p:sldId id="257" r:id="rId9"/>
    <p:sldId id="279" r:id="rId10"/>
    <p:sldId id="281" r:id="rId11"/>
    <p:sldId id="258" r:id="rId12"/>
    <p:sldId id="262" r:id="rId13"/>
    <p:sldId id="264" r:id="rId14"/>
    <p:sldId id="259" r:id="rId15"/>
    <p:sldId id="270" r:id="rId16"/>
    <p:sldId id="260" r:id="rId17"/>
    <p:sldId id="266" r:id="rId18"/>
    <p:sldId id="273" r:id="rId19"/>
    <p:sldId id="277" r:id="rId20"/>
    <p:sldId id="271" r:id="rId21"/>
    <p:sldId id="272" r:id="rId22"/>
    <p:sldId id="28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0AC"/>
    <a:srgbClr val="50556F"/>
    <a:srgbClr val="0B2242"/>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08" autoAdjust="0"/>
    <p:restoredTop sz="94706"/>
  </p:normalViewPr>
  <p:slideViewPr>
    <p:cSldViewPr snapToGrid="0" snapToObjects="1">
      <p:cViewPr varScale="1">
        <p:scale>
          <a:sx n="86" d="100"/>
          <a:sy n="86" d="100"/>
        </p:scale>
        <p:origin x="1541"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6/11/2020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6/11/2020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6905"/>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3" name="Rectangle 15">
            <a:extLst>
              <a:ext uri="{FF2B5EF4-FFF2-40B4-BE49-F238E27FC236}">
                <a16:creationId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Rectangle 15">
            <a:extLst>
              <a:ext uri="{FF2B5EF4-FFF2-40B4-BE49-F238E27FC236}">
                <a16:creationId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15">
            <a:extLst>
              <a:ext uri="{FF2B5EF4-FFF2-40B4-BE49-F238E27FC236}">
                <a16:creationId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9"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4921" r="-24239" b="-22127"/>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email">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9036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8" name="Rectangle 15">
            <a:extLst>
              <a:ext uri="{FF2B5EF4-FFF2-40B4-BE49-F238E27FC236}">
                <a16:creationId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910046" y="4944862"/>
            <a:ext cx="5233301" cy="1529101"/>
          </a:xfrm>
        </p:spPr>
        <p:txBody>
          <a:bodyPr/>
          <a:lstStyle/>
          <a:p>
            <a:r>
              <a:rPr lang="lt-LT" dirty="0"/>
              <a:t>Projekto vykdytojai:</a:t>
            </a:r>
          </a:p>
          <a:p>
            <a:r>
              <a:rPr lang="lt-LT" dirty="0"/>
              <a:t>Kęstutis Ramulionis, Vilius </a:t>
            </a:r>
            <a:r>
              <a:rPr lang="lt-LT" dirty="0" err="1"/>
              <a:t>Kerpauskas</a:t>
            </a:r>
            <a:endParaRPr lang="lt-LT" dirty="0"/>
          </a:p>
          <a:p>
            <a:r>
              <a:rPr lang="lt-LT" dirty="0"/>
              <a:t>Baigiamojo darbo vadovas:</a:t>
            </a:r>
          </a:p>
          <a:p>
            <a:r>
              <a:rPr lang="lt-LT" dirty="0" err="1"/>
              <a:t>Lekt</a:t>
            </a:r>
            <a:r>
              <a:rPr lang="lt-LT" dirty="0"/>
              <a:t>. Dr. Mikas Binkis</a:t>
            </a:r>
            <a:endParaRPr lang="en-US" dirty="0"/>
          </a:p>
        </p:txBody>
      </p:sp>
      <p:sp>
        <p:nvSpPr>
          <p:cNvPr id="6" name="Text Placeholder 5"/>
          <p:cNvSpPr>
            <a:spLocks noGrp="1"/>
          </p:cNvSpPr>
          <p:nvPr>
            <p:ph type="body" sz="quarter" idx="13"/>
          </p:nvPr>
        </p:nvSpPr>
        <p:spPr/>
        <p:txBody>
          <a:bodyPr/>
          <a:lstStyle/>
          <a:p>
            <a:r>
              <a:rPr lang="lt-LT" dirty="0"/>
              <a:t>Išgyvenimo saloje žaidimas „</a:t>
            </a:r>
            <a:r>
              <a:rPr lang="en-US" dirty="0"/>
              <a:t>Isle-Breakout</a:t>
            </a:r>
            <a:r>
              <a:rPr lang="lt-LT" dirty="0"/>
              <a:t>“</a:t>
            </a:r>
            <a:endParaRPr lang="en-US" dirty="0"/>
          </a:p>
        </p:txBody>
      </p:sp>
      <p:pic>
        <p:nvPicPr>
          <p:cNvPr id="2" name="Paveikslėlis 1">
            <a:extLst>
              <a:ext uri="{FF2B5EF4-FFF2-40B4-BE49-F238E27FC236}">
                <a16:creationId xmlns:a16="http://schemas.microsoft.com/office/drawing/2014/main" id="{0CF0491F-564F-47C2-AF1C-6544E2FB4335}"/>
              </a:ext>
            </a:extLst>
          </p:cNvPr>
          <p:cNvPicPr>
            <a:picLocks noChangeAspect="1"/>
          </p:cNvPicPr>
          <p:nvPr/>
        </p:nvPicPr>
        <p:blipFill>
          <a:blip r:embed="rId2"/>
          <a:stretch>
            <a:fillRect/>
          </a:stretch>
        </p:blipFill>
        <p:spPr>
          <a:xfrm>
            <a:off x="635967" y="3077730"/>
            <a:ext cx="4086225" cy="866775"/>
          </a:xfrm>
          <a:prstGeom prst="rect">
            <a:avLst/>
          </a:prstGeom>
        </p:spPr>
      </p:pic>
    </p:spTree>
    <p:extLst>
      <p:ext uri="{BB962C8B-B14F-4D97-AF65-F5344CB8AC3E}">
        <p14:creationId xmlns:p14="http://schemas.microsoft.com/office/powerpoint/2010/main" val="27483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Paketų diagrama</a:t>
            </a:r>
          </a:p>
          <a:p>
            <a:endParaRPr lang="en-US" dirty="0"/>
          </a:p>
        </p:txBody>
      </p:sp>
      <p:pic>
        <p:nvPicPr>
          <p:cNvPr id="9" name="Paveikslėlis 8">
            <a:extLst>
              <a:ext uri="{FF2B5EF4-FFF2-40B4-BE49-F238E27FC236}">
                <a16:creationId xmlns:a16="http://schemas.microsoft.com/office/drawing/2014/main" id="{D76B4AA3-9F83-4D03-A723-ECD2AE0738C2}"/>
              </a:ext>
            </a:extLst>
          </p:cNvPr>
          <p:cNvPicPr/>
          <p:nvPr/>
        </p:nvPicPr>
        <p:blipFill>
          <a:blip r:embed="rId2"/>
          <a:stretch>
            <a:fillRect/>
          </a:stretch>
        </p:blipFill>
        <p:spPr>
          <a:xfrm>
            <a:off x="457201" y="1134794"/>
            <a:ext cx="8225092" cy="4111909"/>
          </a:xfrm>
          <a:prstGeom prst="rect">
            <a:avLst/>
          </a:prstGeom>
        </p:spPr>
      </p:pic>
      <p:pic>
        <p:nvPicPr>
          <p:cNvPr id="2" name="Picture 1"/>
          <p:cNvPicPr>
            <a:picLocks noChangeAspect="1"/>
          </p:cNvPicPr>
          <p:nvPr/>
        </p:nvPicPr>
        <p:blipFill>
          <a:blip r:embed="rId3"/>
          <a:stretch>
            <a:fillRect/>
          </a:stretch>
        </p:blipFill>
        <p:spPr>
          <a:xfrm>
            <a:off x="457201" y="5339283"/>
            <a:ext cx="2114550" cy="962025"/>
          </a:xfrm>
          <a:prstGeom prst="rect">
            <a:avLst/>
          </a:prstGeom>
        </p:spPr>
      </p:pic>
    </p:spTree>
    <p:extLst>
      <p:ext uri="{BB962C8B-B14F-4D97-AF65-F5344CB8AC3E}">
        <p14:creationId xmlns:p14="http://schemas.microsoft.com/office/powerpoint/2010/main" val="197183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1" y="422490"/>
            <a:ext cx="4363374" cy="619724"/>
          </a:xfrm>
        </p:spPr>
        <p:txBody>
          <a:bodyPr/>
          <a:lstStyle/>
          <a:p>
            <a:r>
              <a:rPr lang="lt-LT" dirty="0"/>
              <a:t>Klasių diagrama (</a:t>
            </a:r>
            <a:r>
              <a:rPr lang="en-US" dirty="0"/>
              <a:t>1</a:t>
            </a:r>
            <a:r>
              <a:rPr lang="lt-LT" dirty="0"/>
              <a:t>/3)</a:t>
            </a:r>
            <a:endParaRPr lang="en-US" dirty="0"/>
          </a:p>
        </p:txBody>
      </p:sp>
      <p:pic>
        <p:nvPicPr>
          <p:cNvPr id="2" name="Paveikslėlis 1">
            <a:extLst>
              <a:ext uri="{FF2B5EF4-FFF2-40B4-BE49-F238E27FC236}">
                <a16:creationId xmlns:a16="http://schemas.microsoft.com/office/drawing/2014/main" id="{683601E0-B6CB-4204-808B-98FAB81716DF}"/>
              </a:ext>
            </a:extLst>
          </p:cNvPr>
          <p:cNvPicPr>
            <a:picLocks noChangeAspect="1"/>
          </p:cNvPicPr>
          <p:nvPr/>
        </p:nvPicPr>
        <p:blipFill>
          <a:blip r:embed="rId2"/>
          <a:stretch>
            <a:fillRect/>
          </a:stretch>
        </p:blipFill>
        <p:spPr>
          <a:xfrm>
            <a:off x="186431" y="1225657"/>
            <a:ext cx="8957569" cy="4406686"/>
          </a:xfrm>
          <a:prstGeom prst="rect">
            <a:avLst/>
          </a:prstGeom>
        </p:spPr>
      </p:pic>
    </p:spTree>
    <p:extLst>
      <p:ext uri="{BB962C8B-B14F-4D97-AF65-F5344CB8AC3E}">
        <p14:creationId xmlns:p14="http://schemas.microsoft.com/office/powerpoint/2010/main" val="120792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824FC3A6-73B0-47E3-9468-95FF7CBBDC9F}"/>
              </a:ext>
            </a:extLst>
          </p:cNvPr>
          <p:cNvSpPr>
            <a:spLocks noGrp="1"/>
          </p:cNvSpPr>
          <p:nvPr>
            <p:ph type="body" sz="quarter" idx="14"/>
          </p:nvPr>
        </p:nvSpPr>
        <p:spPr>
          <a:xfrm>
            <a:off x="457200" y="422490"/>
            <a:ext cx="4434396" cy="619724"/>
          </a:xfrm>
        </p:spPr>
        <p:txBody>
          <a:bodyPr/>
          <a:lstStyle/>
          <a:p>
            <a:r>
              <a:rPr lang="lt-LT" dirty="0"/>
              <a:t>Klasių </a:t>
            </a:r>
            <a:r>
              <a:rPr lang="lt-LT" dirty="0" err="1"/>
              <a:t>diagram</a:t>
            </a:r>
            <a:r>
              <a:rPr lang="en-US" dirty="0"/>
              <a:t>a </a:t>
            </a:r>
            <a:r>
              <a:rPr lang="lt-LT" dirty="0"/>
              <a:t>(2/3)</a:t>
            </a:r>
            <a:endParaRPr lang="en-US" dirty="0"/>
          </a:p>
          <a:p>
            <a:endParaRPr lang="en-US" dirty="0"/>
          </a:p>
        </p:txBody>
      </p:sp>
      <p:pic>
        <p:nvPicPr>
          <p:cNvPr id="2050" name="Picture 2" descr="invt_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583" y="1042215"/>
            <a:ext cx="4592835" cy="541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418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457200" y="422490"/>
            <a:ext cx="5003073" cy="619724"/>
          </a:xfrm>
        </p:spPr>
        <p:txBody>
          <a:bodyPr/>
          <a:lstStyle/>
          <a:p>
            <a:r>
              <a:rPr lang="lt-LT" dirty="0"/>
              <a:t>Klasių </a:t>
            </a:r>
            <a:r>
              <a:rPr lang="lt-LT" dirty="0" err="1"/>
              <a:t>diagram</a:t>
            </a:r>
            <a:r>
              <a:rPr lang="en-US" dirty="0"/>
              <a:t>a </a:t>
            </a:r>
            <a:r>
              <a:rPr lang="lt-LT" dirty="0"/>
              <a:t>(3/3)</a:t>
            </a:r>
            <a:endParaRPr lang="en-US" dirty="0"/>
          </a:p>
          <a:p>
            <a:endParaRPr lang="en-US" dirty="0"/>
          </a:p>
        </p:txBody>
      </p:sp>
      <p:pic>
        <p:nvPicPr>
          <p:cNvPr id="6" name="Picture 5"/>
          <p:cNvPicPr/>
          <p:nvPr/>
        </p:nvPicPr>
        <p:blipFill>
          <a:blip r:embed="rId2"/>
          <a:stretch>
            <a:fillRect/>
          </a:stretch>
        </p:blipFill>
        <p:spPr>
          <a:xfrm>
            <a:off x="1570922" y="1510756"/>
            <a:ext cx="6002157" cy="4781208"/>
          </a:xfrm>
          <a:prstGeom prst="rect">
            <a:avLst/>
          </a:prstGeom>
        </p:spPr>
      </p:pic>
    </p:spTree>
    <p:extLst>
      <p:ext uri="{BB962C8B-B14F-4D97-AF65-F5344CB8AC3E}">
        <p14:creationId xmlns:p14="http://schemas.microsoft.com/office/powerpoint/2010/main" val="79842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4F948D71-5E22-49F5-A8BC-45B4272ECA1D}"/>
              </a:ext>
            </a:extLst>
          </p:cNvPr>
          <p:cNvSpPr>
            <a:spLocks noGrp="1"/>
          </p:cNvSpPr>
          <p:nvPr>
            <p:ph type="body" sz="quarter" idx="13"/>
          </p:nvPr>
        </p:nvSpPr>
        <p:spPr>
          <a:xfrm>
            <a:off x="457201" y="1862356"/>
            <a:ext cx="8226909" cy="2745155"/>
          </a:xfrm>
        </p:spPr>
        <p:txBody>
          <a:bodyPr/>
          <a:lstStyle/>
          <a:p>
            <a:pPr marL="342900" indent="-342900">
              <a:buFont typeface="Arial" panose="020B0604020202020204" pitchFamily="34" charset="0"/>
              <a:buChar char="•"/>
            </a:pPr>
            <a:r>
              <a:rPr lang="en-US" dirty="0" err="1"/>
              <a:t>Komponent</a:t>
            </a:r>
            <a:r>
              <a:rPr lang="lt-LT" dirty="0"/>
              <a:t>ų testavimo etape</a:t>
            </a:r>
            <a:r>
              <a:rPr lang="en-US" dirty="0"/>
              <a:t>, </a:t>
            </a:r>
            <a:r>
              <a:rPr lang="en-US" dirty="0" err="1"/>
              <a:t>atlikus</a:t>
            </a:r>
            <a:r>
              <a:rPr lang="en-US" dirty="0"/>
              <a:t> </a:t>
            </a:r>
            <a:r>
              <a:rPr lang="en-US" dirty="0" err="1"/>
              <a:t>automazituotus</a:t>
            </a:r>
            <a:r>
              <a:rPr lang="en-US" dirty="0"/>
              <a:t> </a:t>
            </a:r>
            <a:r>
              <a:rPr lang="en-US" dirty="0" err="1"/>
              <a:t>testus</a:t>
            </a:r>
            <a:r>
              <a:rPr lang="lt-LT" dirty="0"/>
              <a:t> gautas 86</a:t>
            </a:r>
            <a:r>
              <a:rPr lang="en-US" dirty="0"/>
              <a:t>% </a:t>
            </a:r>
            <a:r>
              <a:rPr lang="en-US" dirty="0" err="1"/>
              <a:t>kodo</a:t>
            </a:r>
            <a:r>
              <a:rPr lang="en-US" dirty="0"/>
              <a:t> </a:t>
            </a:r>
            <a:r>
              <a:rPr lang="en-US" dirty="0" err="1"/>
              <a:t>padengiamumas</a:t>
            </a:r>
            <a:r>
              <a:rPr lang="en-US" dirty="0"/>
              <a:t>.</a:t>
            </a:r>
          </a:p>
          <a:p>
            <a:pPr marL="342900" indent="-342900">
              <a:buFont typeface="Arial" panose="020B0604020202020204" pitchFamily="34" charset="0"/>
              <a:buChar char="•"/>
            </a:pPr>
            <a:r>
              <a:rPr lang="en-US" dirty="0" err="1"/>
              <a:t>Vartotoj</a:t>
            </a:r>
            <a:r>
              <a:rPr lang="lt-LT" dirty="0"/>
              <a:t>ų priėmimo testavimo etape rasta loginių klaidų bei vartotojo sąsajos klaidų kurios nebuvo padengtos komponentų testais.</a:t>
            </a:r>
            <a:endParaRPr lang="en-US" dirty="0"/>
          </a:p>
          <a:p>
            <a:pPr marL="342900" indent="-342900">
              <a:buFont typeface="Arial" panose="020B0604020202020204" pitchFamily="34" charset="0"/>
              <a:buChar char="•"/>
            </a:pPr>
            <a:r>
              <a:rPr lang="en-US" dirty="0" err="1"/>
              <a:t>Vartotojo</a:t>
            </a:r>
            <a:r>
              <a:rPr lang="en-US" dirty="0"/>
              <a:t> s</a:t>
            </a:r>
            <a:r>
              <a:rPr lang="lt-LT" dirty="0" err="1"/>
              <a:t>ąsajos</a:t>
            </a:r>
            <a:r>
              <a:rPr lang="lt-LT" dirty="0"/>
              <a:t> (rankinio) testavimo metu atlikus pasiruoštus testavimo scenarijus naujų klaidų neaptikta, gauti laukiami rezultatai.</a:t>
            </a:r>
          </a:p>
        </p:txBody>
      </p:sp>
      <p:sp>
        <p:nvSpPr>
          <p:cNvPr id="4" name="Teksto vietos rezervavimo ženklas 3">
            <a:extLst>
              <a:ext uri="{FF2B5EF4-FFF2-40B4-BE49-F238E27FC236}">
                <a16:creationId xmlns:a16="http://schemas.microsoft.com/office/drawing/2014/main" id="{41C964F8-CD59-4DEC-A31F-11A90224FDAD}"/>
              </a:ext>
            </a:extLst>
          </p:cNvPr>
          <p:cNvSpPr>
            <a:spLocks noGrp="1"/>
          </p:cNvSpPr>
          <p:nvPr>
            <p:ph type="body" sz="quarter" idx="14"/>
          </p:nvPr>
        </p:nvSpPr>
        <p:spPr/>
        <p:txBody>
          <a:bodyPr/>
          <a:lstStyle/>
          <a:p>
            <a:r>
              <a:rPr lang="en-US" dirty="0" err="1"/>
              <a:t>Testavimas</a:t>
            </a:r>
            <a:endParaRPr lang="en-US" dirty="0"/>
          </a:p>
        </p:txBody>
      </p:sp>
    </p:spTree>
    <p:extLst>
      <p:ext uri="{BB962C8B-B14F-4D97-AF65-F5344CB8AC3E}">
        <p14:creationId xmlns:p14="http://schemas.microsoft.com/office/powerpoint/2010/main" val="985292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a:pPr>
            <a:r>
              <a:rPr lang="lt-LT" dirty="0"/>
              <a:t>Atlikus konkurentų žaidimų analizę, buvo pastebėta, kad šiuo metu rinkoje nėra išgyvenimo žaidimo, kuris pasižymi </a:t>
            </a:r>
            <a:r>
              <a:rPr lang="lt-LT" i="1" dirty="0"/>
              <a:t>RPG</a:t>
            </a:r>
            <a:r>
              <a:rPr lang="lt-LT" dirty="0"/>
              <a:t> žanro elementais, išgyvenimo žaidimo su burtų ir gyvūnų prijaukinimo galimybėmis, todėl buvo nuspręsta sukurti šį </a:t>
            </a:r>
            <a:r>
              <a:rPr lang="lt-LT" dirty="0" err="1"/>
              <a:t>nišinį</a:t>
            </a:r>
            <a:r>
              <a:rPr lang="lt-LT" dirty="0"/>
              <a:t> žaidimą.</a:t>
            </a:r>
            <a:endParaRPr lang="en-US" dirty="0"/>
          </a:p>
          <a:p>
            <a:pPr marL="228600" lvl="0" indent="-457200">
              <a:buFont typeface="+mj-lt"/>
              <a:buAutoNum type="arabicPeriod"/>
            </a:pPr>
            <a:r>
              <a:rPr lang="lt-LT" dirty="0"/>
              <a:t>Išanalizavus žaidimo kūrimo įrankius buvo pasirinktas variklis </a:t>
            </a:r>
            <a:r>
              <a:rPr lang="lt-LT" i="1" dirty="0" err="1"/>
              <a:t>Unity</a:t>
            </a:r>
            <a:r>
              <a:rPr lang="lt-LT" dirty="0"/>
              <a:t>, kuris turi išsamų žemėlapio maketavimo įrankį, teikia didelę žaidimo modelių pasiūlą, pasižymi plačia dokumentacija bei nedidele kaina, leisiančią efektyviau tobulinti ir tiražuoti žaidimą ateityje.</a:t>
            </a:r>
            <a:endParaRPr lang="en-US" dirty="0"/>
          </a:p>
          <a:p>
            <a:pPr marL="228600" lvl="0" indent="-457200">
              <a:buFont typeface="+mj-lt"/>
              <a:buAutoNum type="arabicPeriod"/>
            </a:pPr>
            <a:r>
              <a:rPr lang="lt-LT" dirty="0"/>
              <a:t>Renkantis žaidimo stilistiką, buvo pasirinkta naudoti </a:t>
            </a:r>
            <a:r>
              <a:rPr lang="lt-LT" i="1" dirty="0" err="1"/>
              <a:t>low</a:t>
            </a:r>
            <a:r>
              <a:rPr lang="lt-LT" i="1" dirty="0"/>
              <a:t>-poly</a:t>
            </a:r>
            <a:r>
              <a:rPr lang="lt-LT" dirty="0"/>
              <a:t> žaidimo modelius turinčius mažai poligonų. Tai itin aktualu kuriant atviro pasaulio tipo žaidimą, reikalaujantį didelio kiekio resursų.</a:t>
            </a:r>
            <a:endParaRPr lang="en-US" dirty="0"/>
          </a:p>
          <a:p>
            <a:pPr marL="228600" lvl="0" indent="-457200">
              <a:buFont typeface="+mj-lt"/>
              <a:buAutoNum type="arabicPeriod"/>
            </a:pPr>
            <a:r>
              <a:rPr lang="lt-LT" dirty="0"/>
              <a:t>Kuriant žaidimo pasaulį buvo pastebėta, kad nepaisant nesudėtingų modelių naudojimo, ženkliai sumažėja žaidimo našumas didėjant objektų kiekiui. Ši problema buvo išspręsta optimizuojant žaidimo modelių bei komponentų užkrovimą, juos užkraunant tik žaidėjui priartėjus prie jų.</a:t>
            </a:r>
            <a:endParaRPr lang="en-US" dirty="0"/>
          </a:p>
          <a:p>
            <a:pPr marL="228600" indent="-457200">
              <a:buFont typeface="+mj-lt"/>
              <a:buAutoNum type="arabicPeriod"/>
            </a:pP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(1/2)</a:t>
            </a:r>
          </a:p>
        </p:txBody>
      </p:sp>
    </p:spTree>
    <p:extLst>
      <p:ext uri="{BB962C8B-B14F-4D97-AF65-F5344CB8AC3E}">
        <p14:creationId xmlns:p14="http://schemas.microsoft.com/office/powerpoint/2010/main" val="844864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F23958AA-82BF-4B2E-AE03-DF074556243C}"/>
              </a:ext>
            </a:extLst>
          </p:cNvPr>
          <p:cNvSpPr>
            <a:spLocks noGrp="1"/>
          </p:cNvSpPr>
          <p:nvPr>
            <p:ph type="body" sz="quarter" idx="13"/>
          </p:nvPr>
        </p:nvSpPr>
        <p:spPr>
          <a:xfrm>
            <a:off x="457201" y="1148586"/>
            <a:ext cx="8331692" cy="5286924"/>
          </a:xfrm>
        </p:spPr>
        <p:txBody>
          <a:bodyPr/>
          <a:lstStyle/>
          <a:p>
            <a:pPr marL="228600" lvl="0" indent="-457200">
              <a:buFont typeface="+mj-lt"/>
              <a:buAutoNum type="arabicPeriod" startAt="5"/>
            </a:pPr>
            <a:r>
              <a:rPr lang="lt-LT" dirty="0"/>
              <a:t>Atlikus automatinį testavimą buvo pasiektas bendras 86 % kodo </a:t>
            </a:r>
            <a:r>
              <a:rPr lang="lt-LT" dirty="0" err="1"/>
              <a:t>padengiamumas</a:t>
            </a:r>
            <a:r>
              <a:rPr lang="lt-LT" dirty="0"/>
              <a:t>, kuris užtikrino pagrindinių funkcijų korektišką veikimą bei bendrą sistemos patikimumą.</a:t>
            </a:r>
            <a:endParaRPr lang="en-US" dirty="0"/>
          </a:p>
          <a:p>
            <a:pPr marL="228600" lvl="0" indent="-457200">
              <a:buFont typeface="+mj-lt"/>
              <a:buAutoNum type="arabicPeriod" startAt="5"/>
            </a:pPr>
            <a:r>
              <a:rPr lang="lt-LT" dirty="0"/>
              <a:t>Žaidimo kūrimo metu buvo atliktas vartotojų priėmimo testavimas, kurio metu buvo aptiktos loginės žaidimo klaidos nepastebėtos automatinio testavimo metu. Testavimo metu surinktas grįžtamasis ryšys padėjo realizuoti papildomas žaidimo funkcijas ir pagerino bendrą vartotojo patirtį žaidžiant žaidimą.</a:t>
            </a:r>
            <a:endParaRPr lang="en-US" dirty="0"/>
          </a:p>
          <a:p>
            <a:pPr marL="228600" lvl="0" indent="-457200">
              <a:buFont typeface="+mj-lt"/>
              <a:buAutoNum type="arabicPeriod" startAt="5"/>
            </a:pPr>
            <a:r>
              <a:rPr lang="lt-LT" dirty="0"/>
              <a:t>Sukurtoje sistemoje veikia priešų, įgūdžių, inventoriaus posistemės, o žaidimą galima pabaigti nuolatos tobulinant žaidimo veikėją ir atliekant žaidime numatytas misijas.</a:t>
            </a:r>
            <a:endParaRPr lang="en-US" dirty="0"/>
          </a:p>
          <a:p>
            <a:pPr marL="228600" lvl="0" indent="-457200">
              <a:buFont typeface="+mj-lt"/>
              <a:buAutoNum type="arabicPeriod" startAt="5"/>
            </a:pPr>
            <a:r>
              <a:rPr lang="lt-LT" dirty="0"/>
              <a:t>Ateityje planuojama įgyvendinti platesnę veikėjo pasiekimų sistemą, žaidimo tinkle galimybę, o patį žaidimą tiražuoti </a:t>
            </a:r>
            <a:r>
              <a:rPr lang="lt-LT" dirty="0" err="1"/>
              <a:t>Steam</a:t>
            </a:r>
            <a:r>
              <a:rPr lang="lt-LT" i="1" dirty="0"/>
              <a:t> </a:t>
            </a:r>
            <a:r>
              <a:rPr lang="lt-LT" dirty="0"/>
              <a:t>platformoje.</a:t>
            </a:r>
            <a:endParaRPr lang="en-US" dirty="0"/>
          </a:p>
        </p:txBody>
      </p:sp>
      <p:sp>
        <p:nvSpPr>
          <p:cNvPr id="4" name="Teksto vietos rezervavimo ženklas 3">
            <a:extLst>
              <a:ext uri="{FF2B5EF4-FFF2-40B4-BE49-F238E27FC236}">
                <a16:creationId xmlns:a16="http://schemas.microsoft.com/office/drawing/2014/main" id="{610D9E3E-D98B-4D1D-8456-85C5336794D2}"/>
              </a:ext>
            </a:extLst>
          </p:cNvPr>
          <p:cNvSpPr>
            <a:spLocks noGrp="1"/>
          </p:cNvSpPr>
          <p:nvPr>
            <p:ph type="body" sz="quarter" idx="14"/>
          </p:nvPr>
        </p:nvSpPr>
        <p:spPr>
          <a:xfrm>
            <a:off x="457201" y="422490"/>
            <a:ext cx="4767942" cy="619724"/>
          </a:xfrm>
        </p:spPr>
        <p:txBody>
          <a:bodyPr/>
          <a:lstStyle/>
          <a:p>
            <a:r>
              <a:rPr lang="lt-LT" dirty="0"/>
              <a:t>Rezultatai ir išvados</a:t>
            </a:r>
            <a:r>
              <a:rPr lang="en-US" dirty="0"/>
              <a:t> (2/2)</a:t>
            </a:r>
          </a:p>
        </p:txBody>
      </p:sp>
    </p:spTree>
    <p:extLst>
      <p:ext uri="{BB962C8B-B14F-4D97-AF65-F5344CB8AC3E}">
        <p14:creationId xmlns:p14="http://schemas.microsoft.com/office/powerpoint/2010/main" val="215884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2" y="1546041"/>
            <a:ext cx="8226909" cy="3765917"/>
          </a:xfrm>
        </p:spPr>
        <p:txBody>
          <a:bodyPr/>
          <a:lstStyle/>
          <a:p>
            <a:pPr marL="114300" indent="-342900">
              <a:buFont typeface="Arial" panose="020B0604020202020204" pitchFamily="34" charset="0"/>
              <a:buChar char="•"/>
            </a:pPr>
            <a:r>
              <a:rPr lang="en-US" dirty="0" err="1"/>
              <a:t>Kuriamas</a:t>
            </a:r>
            <a:r>
              <a:rPr lang="en-US" dirty="0"/>
              <a:t> </a:t>
            </a:r>
            <a:r>
              <a:rPr lang="lt-LT" dirty="0"/>
              <a:t>žaidimas </a:t>
            </a:r>
            <a:r>
              <a:rPr lang="lt-LT" i="1" dirty="0" err="1"/>
              <a:t>Isle-Breakout</a:t>
            </a:r>
            <a:r>
              <a:rPr lang="lt-LT" dirty="0"/>
              <a:t> yra išgyvenimo tipo žaidimas </a:t>
            </a:r>
            <a:r>
              <a:rPr lang="lt-LT" i="1" dirty="0" err="1"/>
              <a:t>open-world</a:t>
            </a:r>
            <a:r>
              <a:rPr lang="lt-LT" dirty="0"/>
              <a:t> tipo pasaulyje. Žaidimo veikėjas patenka į negyvenamą salą iš kurios stengiasi išplaukti sukonstruodamas naują laivą, panaudodamas saloje esančius resursus. Saloje gausu priešininkų trukdančių žaidimo veikėjui pasiekti savo tikslą.</a:t>
            </a:r>
          </a:p>
          <a:p>
            <a:pPr marL="114300" indent="-342900">
              <a:buFont typeface="Arial" panose="020B0604020202020204" pitchFamily="34" charset="0"/>
              <a:buChar char="•"/>
            </a:pPr>
            <a:r>
              <a:rPr lang="lt-LT" dirty="0"/>
              <a:t>Projekte siekiama realizuoti daiktų valdymo, šarvų ir ginklų, daiktų konstravimo, žaidėjo valdymo, priešininkų ir </a:t>
            </a:r>
            <a:r>
              <a:rPr lang="lt-LT" i="1" dirty="0"/>
              <a:t>NPC</a:t>
            </a:r>
            <a:r>
              <a:rPr lang="lt-LT" dirty="0"/>
              <a:t> bei žaidimo užduočių posistemes.</a:t>
            </a:r>
          </a:p>
        </p:txBody>
      </p:sp>
      <p:sp>
        <p:nvSpPr>
          <p:cNvPr id="3" name="Text Placeholder 2"/>
          <p:cNvSpPr>
            <a:spLocks noGrp="1"/>
          </p:cNvSpPr>
          <p:nvPr>
            <p:ph type="body" sz="quarter" idx="13"/>
          </p:nvPr>
        </p:nvSpPr>
        <p:spPr/>
        <p:txBody>
          <a:bodyPr/>
          <a:lstStyle/>
          <a:p>
            <a:r>
              <a:rPr lang="lt-LT" dirty="0"/>
              <a:t>Apie projektą</a:t>
            </a:r>
          </a:p>
          <a:p>
            <a:endParaRPr lang="en-US" dirty="0"/>
          </a:p>
        </p:txBody>
      </p:sp>
    </p:spTree>
    <p:extLst>
      <p:ext uri="{BB962C8B-B14F-4D97-AF65-F5344CB8AC3E}">
        <p14:creationId xmlns:p14="http://schemas.microsoft.com/office/powerpoint/2010/main" val="137847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1" y="1743792"/>
            <a:ext cx="8226909"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Kodo eilučių: </a:t>
            </a:r>
            <a:r>
              <a:rPr lang="en-US" dirty="0">
                <a:latin typeface="Arial" panose="020B0604020202020204" pitchFamily="34" charset="0"/>
                <a:cs typeface="Arial" panose="020B0604020202020204" pitchFamily="34" charset="0"/>
              </a:rPr>
              <a:t>86</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4500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1</a:t>
            </a:r>
            <a:r>
              <a:rPr lang="lt-LT" sz="2000" dirty="0">
                <a:latin typeface="Arial" panose="020B0604020202020204" pitchFamily="34" charset="0"/>
                <a:cs typeface="Arial" panose="020B0604020202020204" pitchFamily="34" charset="0"/>
              </a:rPr>
              <a:t>00</a:t>
            </a: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Klasių: </a:t>
            </a:r>
            <a:r>
              <a:rPr lang="en-US" dirty="0">
                <a:latin typeface="Arial" panose="020B0604020202020204" pitchFamily="34" charset="0"/>
                <a:cs typeface="Arial" panose="020B0604020202020204" pitchFamily="34" charset="0"/>
              </a:rPr>
              <a:t>10</a:t>
            </a:r>
            <a:r>
              <a:rPr lang="lt-LT"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- 54 </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a:t>
            </a:r>
            <a:r>
              <a:rPr lang="lt-LT" sz="2000" dirty="0">
                <a:latin typeface="Arial" panose="020B0604020202020204" pitchFamily="34" charset="0"/>
                <a:cs typeface="Arial" panose="020B0604020202020204" pitchFamily="34" charset="0"/>
              </a:rPr>
              <a:t>5</a:t>
            </a:r>
            <a:r>
              <a:rPr lang="en-US" sz="2000" dirty="0">
                <a:latin typeface="Arial" panose="020B0604020202020204" pitchFamily="34" charset="0"/>
                <a:cs typeface="Arial" panose="020B0604020202020204" pitchFamily="34" charset="0"/>
              </a:rPr>
              <a:t>3</a:t>
            </a:r>
          </a:p>
          <a:p>
            <a:pPr marL="114300" indent="-342900">
              <a:buFont typeface="Arial" panose="020B0604020202020204" pitchFamily="34" charset="0"/>
              <a:buChar char="•"/>
            </a:pPr>
            <a:r>
              <a:rPr lang="en-US" dirty="0" err="1">
                <a:latin typeface="Arial" panose="020B0604020202020204" pitchFamily="34" charset="0"/>
                <a:cs typeface="Arial" panose="020B0604020202020204" pitchFamily="34" charset="0"/>
              </a:rPr>
              <a:t>Darbo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valand</a:t>
            </a:r>
            <a:r>
              <a:rPr lang="lt-LT" dirty="0">
                <a:latin typeface="Arial" panose="020B0604020202020204" pitchFamily="34" charset="0"/>
                <a:cs typeface="Arial" panose="020B0604020202020204" pitchFamily="34" charset="0"/>
              </a:rPr>
              <a:t>ų: </a:t>
            </a:r>
            <a:r>
              <a:rPr lang="en-US" dirty="0">
                <a:latin typeface="Arial" panose="020B0604020202020204" pitchFamily="34" charset="0"/>
                <a:cs typeface="Arial" panose="020B0604020202020204" pitchFamily="34" charset="0"/>
              </a:rPr>
              <a:t>7</a:t>
            </a:r>
            <a:r>
              <a:rPr lang="lt-LT" dirty="0">
                <a:latin typeface="Arial" panose="020B0604020202020204" pitchFamily="34" charset="0"/>
                <a:cs typeface="Arial" panose="020B0604020202020204" pitchFamily="34" charset="0"/>
              </a:rPr>
              <a:t>00</a:t>
            </a:r>
            <a:endParaRPr lang="en-US" dirty="0">
              <a:latin typeface="Arial" panose="020B0604020202020204" pitchFamily="34" charset="0"/>
              <a:cs typeface="Arial" panose="020B0604020202020204" pitchFamily="34" charset="0"/>
            </a:endParaRPr>
          </a:p>
          <a:p>
            <a:pPr marL="800100" lvl="1" indent="-342900"/>
            <a:r>
              <a:rPr lang="en-US" sz="2000" dirty="0">
                <a:latin typeface="Arial" panose="020B0604020202020204" pitchFamily="34" charset="0"/>
                <a:cs typeface="Arial" panose="020B0604020202020204" pitchFamily="34" charset="0"/>
              </a:rPr>
              <a:t>K. Ramulionis – 350</a:t>
            </a:r>
          </a:p>
          <a:p>
            <a:pPr marL="800100" lvl="1" indent="-342900"/>
            <a:r>
              <a:rPr lang="en-US" sz="2000" dirty="0">
                <a:latin typeface="Arial" panose="020B0604020202020204" pitchFamily="34" charset="0"/>
                <a:cs typeface="Arial" panose="020B0604020202020204" pitchFamily="34" charset="0"/>
              </a:rPr>
              <a:t>V. </a:t>
            </a:r>
            <a:r>
              <a:rPr lang="en-US" sz="2000" dirty="0" err="1">
                <a:latin typeface="Arial" panose="020B0604020202020204" pitchFamily="34" charset="0"/>
                <a:cs typeface="Arial" panose="020B0604020202020204" pitchFamily="34" charset="0"/>
              </a:rPr>
              <a:t>Kerpauskas</a:t>
            </a:r>
            <a:r>
              <a:rPr lang="en-US" sz="2000" dirty="0">
                <a:latin typeface="Arial" panose="020B0604020202020204" pitchFamily="34" charset="0"/>
                <a:cs typeface="Arial" panose="020B0604020202020204" pitchFamily="34" charset="0"/>
              </a:rPr>
              <a:t> - 350</a:t>
            </a:r>
            <a:endParaRPr lang="lt-LT" sz="2000"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a:xfrm>
            <a:off x="457200" y="422490"/>
            <a:ext cx="4114799" cy="619724"/>
          </a:xfrm>
        </p:spPr>
        <p:txBody>
          <a:bodyPr/>
          <a:lstStyle/>
          <a:p>
            <a:r>
              <a:rPr lang="lt-LT" dirty="0"/>
              <a:t>Projekto apimtis</a:t>
            </a:r>
            <a:r>
              <a:rPr lang="en-US" dirty="0"/>
              <a:t> (1/2)</a:t>
            </a:r>
            <a:endParaRPr lang="lt-LT" dirty="0"/>
          </a:p>
        </p:txBody>
      </p:sp>
    </p:spTree>
    <p:extLst>
      <p:ext uri="{BB962C8B-B14F-4D97-AF65-F5344CB8AC3E}">
        <p14:creationId xmlns:p14="http://schemas.microsoft.com/office/powerpoint/2010/main" val="1357227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o vietos rezervavimo ženklas 1">
            <a:extLst>
              <a:ext uri="{FF2B5EF4-FFF2-40B4-BE49-F238E27FC236}">
                <a16:creationId xmlns:a16="http://schemas.microsoft.com/office/drawing/2014/main" id="{DC4EC811-2F3E-4BCE-A913-AB4C638B0D12}"/>
              </a:ext>
            </a:extLst>
          </p:cNvPr>
          <p:cNvSpPr>
            <a:spLocks noGrp="1"/>
          </p:cNvSpPr>
          <p:nvPr>
            <p:ph type="body" sz="quarter" idx="12"/>
          </p:nvPr>
        </p:nvSpPr>
        <p:spPr>
          <a:xfrm>
            <a:off x="457202" y="1700238"/>
            <a:ext cx="3395707" cy="3765917"/>
          </a:xfrm>
        </p:spPr>
        <p:txBody>
          <a:bodyPr/>
          <a:lstStyle/>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Objektų: </a:t>
            </a:r>
            <a:r>
              <a:rPr lang="en-US" dirty="0">
                <a:latin typeface="Arial" panose="020B0604020202020204" pitchFamily="34" charset="0"/>
                <a:cs typeface="Arial" panose="020B0604020202020204" pitchFamily="34" charset="0"/>
              </a:rPr>
              <a:t>140</a:t>
            </a:r>
          </a:p>
          <a:p>
            <a:pPr marL="800100" lvl="1" indent="-342900"/>
            <a:r>
              <a:rPr lang="lt-LT" sz="2000" dirty="0">
                <a:latin typeface="Arial" panose="020B0604020202020204" pitchFamily="34" charset="0"/>
                <a:cs typeface="Arial" panose="020B0604020202020204" pitchFamily="34" charset="0"/>
              </a:rPr>
              <a:t>Šarvų ir ginklų: 30</a:t>
            </a:r>
          </a:p>
          <a:p>
            <a:pPr marL="800100" lvl="1" indent="-342900"/>
            <a:r>
              <a:rPr lang="lt-LT" sz="2000" dirty="0">
                <a:latin typeface="Arial" panose="020B0604020202020204" pitchFamily="34" charset="0"/>
                <a:cs typeface="Arial" panose="020B0604020202020204" pitchFamily="34" charset="0"/>
              </a:rPr>
              <a:t>Žaidimo veikėjų: 60</a:t>
            </a:r>
          </a:p>
          <a:p>
            <a:pPr marL="800100" lvl="1" indent="-342900"/>
            <a:r>
              <a:rPr lang="lt-LT" sz="2000" dirty="0">
                <a:latin typeface="Arial" panose="020B0604020202020204" pitchFamily="34" charset="0"/>
                <a:cs typeface="Arial" panose="020B0604020202020204" pitchFamily="34" charset="0"/>
              </a:rPr>
              <a:t>Resursų: 10</a:t>
            </a:r>
          </a:p>
          <a:p>
            <a:pPr marL="800100" lvl="1" indent="-342900"/>
            <a:r>
              <a:rPr lang="lt-LT" sz="2000" dirty="0">
                <a:latin typeface="Arial" panose="020B0604020202020204" pitchFamily="34" charset="0"/>
                <a:cs typeface="Arial" panose="020B0604020202020204" pitchFamily="34" charset="0"/>
              </a:rPr>
              <a:t>Daiktų: 30</a:t>
            </a:r>
          </a:p>
          <a:p>
            <a:pPr marL="800100" lvl="1" indent="-342900"/>
            <a:r>
              <a:rPr lang="lt-LT" sz="2000" dirty="0">
                <a:latin typeface="Arial" panose="020B0604020202020204" pitchFamily="34" charset="0"/>
                <a:cs typeface="Arial" panose="020B0604020202020204" pitchFamily="34" charset="0"/>
              </a:rPr>
              <a:t>Laivo dalių: 10</a:t>
            </a:r>
          </a:p>
          <a:p>
            <a:pPr marL="800100" lvl="1" indent="-342900"/>
            <a:r>
              <a:rPr lang="lt-LT" sz="2000" dirty="0">
                <a:latin typeface="Arial" panose="020B0604020202020204" pitchFamily="34" charset="0"/>
                <a:cs typeface="Arial" panose="020B0604020202020204" pitchFamily="34" charset="0"/>
              </a:rPr>
              <a:t>Vartotojo sąsajos komponentų: 13</a:t>
            </a:r>
          </a:p>
          <a:p>
            <a:pPr marL="114300" indent="-342900">
              <a:buFont typeface="Arial" panose="020B0604020202020204" pitchFamily="34" charset="0"/>
              <a:buChar char="•"/>
            </a:pPr>
            <a:r>
              <a:rPr lang="lt-LT" dirty="0">
                <a:latin typeface="Arial" panose="020B0604020202020204" pitchFamily="34" charset="0"/>
                <a:cs typeface="Arial" panose="020B0604020202020204" pitchFamily="34" charset="0"/>
              </a:rPr>
              <a:t>Žemėlapio objektų: </a:t>
            </a:r>
            <a:r>
              <a:rPr lang="en-US" dirty="0">
                <a:latin typeface="Arial" panose="020B0604020202020204" pitchFamily="34" charset="0"/>
                <a:cs typeface="Arial" panose="020B0604020202020204" pitchFamily="34" charset="0"/>
              </a:rPr>
              <a:t>1000</a:t>
            </a:r>
            <a:endParaRPr lang="lt-LT" dirty="0">
              <a:latin typeface="Arial" panose="020B0604020202020204" pitchFamily="34" charset="0"/>
              <a:cs typeface="Arial" panose="020B0604020202020204" pitchFamily="34" charset="0"/>
            </a:endParaRPr>
          </a:p>
        </p:txBody>
      </p:sp>
      <p:sp>
        <p:nvSpPr>
          <p:cNvPr id="3" name="Teksto vietos rezervavimo ženklas 2">
            <a:extLst>
              <a:ext uri="{FF2B5EF4-FFF2-40B4-BE49-F238E27FC236}">
                <a16:creationId xmlns:a16="http://schemas.microsoft.com/office/drawing/2014/main" id="{BC311D09-DD9B-4A7B-A084-655CA79D3777}"/>
              </a:ext>
            </a:extLst>
          </p:cNvPr>
          <p:cNvSpPr>
            <a:spLocks noGrp="1"/>
          </p:cNvSpPr>
          <p:nvPr>
            <p:ph type="body" sz="quarter" idx="13"/>
          </p:nvPr>
        </p:nvSpPr>
        <p:spPr>
          <a:xfrm>
            <a:off x="457201" y="422490"/>
            <a:ext cx="4256842" cy="619724"/>
          </a:xfrm>
        </p:spPr>
        <p:txBody>
          <a:bodyPr/>
          <a:lstStyle/>
          <a:p>
            <a:r>
              <a:rPr lang="en-US" dirty="0" err="1"/>
              <a:t>Projekto</a:t>
            </a:r>
            <a:r>
              <a:rPr lang="en-US" dirty="0"/>
              <a:t> </a:t>
            </a:r>
            <a:r>
              <a:rPr lang="en-US" dirty="0" err="1"/>
              <a:t>apimtis</a:t>
            </a:r>
            <a:r>
              <a:rPr lang="en-US" dirty="0"/>
              <a:t> (2/2)</a:t>
            </a:r>
          </a:p>
        </p:txBody>
      </p:sp>
      <p:pic>
        <p:nvPicPr>
          <p:cNvPr id="6" name="Paveikslėlis 5">
            <a:extLst>
              <a:ext uri="{FF2B5EF4-FFF2-40B4-BE49-F238E27FC236}">
                <a16:creationId xmlns:a16="http://schemas.microsoft.com/office/drawing/2014/main" id="{C15F3816-3DB6-4286-9D59-8ABB8CB43EFF}"/>
              </a:ext>
            </a:extLst>
          </p:cNvPr>
          <p:cNvPicPr>
            <a:picLocks noChangeAspect="1"/>
          </p:cNvPicPr>
          <p:nvPr/>
        </p:nvPicPr>
        <p:blipFill>
          <a:blip r:embed="rId3"/>
          <a:stretch>
            <a:fillRect/>
          </a:stretch>
        </p:blipFill>
        <p:spPr>
          <a:xfrm>
            <a:off x="4437711" y="3720989"/>
            <a:ext cx="3653116" cy="2105672"/>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240183517"/>
              </p:ext>
            </p:extLst>
          </p:nvPr>
        </p:nvGraphicFramePr>
        <p:xfrm>
          <a:off x="3937000" y="1445260"/>
          <a:ext cx="4654539" cy="2020751"/>
        </p:xfrm>
        <a:graphic>
          <a:graphicData uri="http://schemas.openxmlformats.org/presentationml/2006/ole">
            <mc:AlternateContent xmlns:mc="http://schemas.openxmlformats.org/markup-compatibility/2006">
              <mc:Choice xmlns:v="urn:schemas-microsoft-com:vml" Requires="v">
                <p:oleObj spid="_x0000_s1033" name="Image" r:id="rId4" imgW="10361880" imgH="4482360" progId="Photoshop.Image.13">
                  <p:embed/>
                </p:oleObj>
              </mc:Choice>
              <mc:Fallback>
                <p:oleObj name="Image" r:id="rId4" imgW="10361880" imgH="4482360" progId="Photoshop.Image.13">
                  <p:embed/>
                  <p:pic>
                    <p:nvPicPr>
                      <p:cNvPr id="0" name=""/>
                      <p:cNvPicPr/>
                      <p:nvPr/>
                    </p:nvPicPr>
                    <p:blipFill>
                      <a:blip r:embed="rId5"/>
                      <a:stretch>
                        <a:fillRect/>
                      </a:stretch>
                    </p:blipFill>
                    <p:spPr>
                      <a:xfrm>
                        <a:off x="3937000" y="1445260"/>
                        <a:ext cx="4654539" cy="2020751"/>
                      </a:xfrm>
                      <a:prstGeom prst="rect">
                        <a:avLst/>
                      </a:prstGeom>
                    </p:spPr>
                  </p:pic>
                </p:oleObj>
              </mc:Fallback>
            </mc:AlternateContent>
          </a:graphicData>
        </a:graphic>
      </p:graphicFrame>
    </p:spTree>
    <p:extLst>
      <p:ext uri="{BB962C8B-B14F-4D97-AF65-F5344CB8AC3E}">
        <p14:creationId xmlns:p14="http://schemas.microsoft.com/office/powerpoint/2010/main" val="54523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5473337" cy="619724"/>
          </a:xfrm>
        </p:spPr>
        <p:txBody>
          <a:bodyPr/>
          <a:lstStyle/>
          <a:p>
            <a:r>
              <a:rPr lang="en-US" dirty="0" err="1"/>
              <a:t>Panaudojimo</a:t>
            </a:r>
            <a:r>
              <a:rPr lang="en-US" dirty="0"/>
              <a:t> </a:t>
            </a:r>
            <a:r>
              <a:rPr lang="en-US" dirty="0" err="1"/>
              <a:t>atvejai</a:t>
            </a:r>
            <a:r>
              <a:rPr lang="en-US" dirty="0"/>
              <a:t> </a:t>
            </a:r>
            <a:r>
              <a:rPr lang="lt-LT" dirty="0"/>
              <a:t>(1/</a:t>
            </a:r>
            <a:r>
              <a:rPr lang="en-US" dirty="0"/>
              <a:t>3</a:t>
            </a:r>
            <a:r>
              <a:rPr lang="lt-LT" dirty="0"/>
              <a:t>)</a:t>
            </a:r>
            <a:endParaRPr lang="en-US" dirty="0"/>
          </a:p>
        </p:txBody>
      </p:sp>
      <p:pic>
        <p:nvPicPr>
          <p:cNvPr id="2" name="Paveikslėlis 1">
            <a:extLst>
              <a:ext uri="{FF2B5EF4-FFF2-40B4-BE49-F238E27FC236}">
                <a16:creationId xmlns:a16="http://schemas.microsoft.com/office/drawing/2014/main" id="{FB079532-B1A7-4017-B7C3-0B17943C984B}"/>
              </a:ext>
            </a:extLst>
          </p:cNvPr>
          <p:cNvPicPr>
            <a:picLocks noChangeAspect="1"/>
          </p:cNvPicPr>
          <p:nvPr/>
        </p:nvPicPr>
        <p:blipFill>
          <a:blip r:embed="rId2"/>
          <a:stretch>
            <a:fillRect/>
          </a:stretch>
        </p:blipFill>
        <p:spPr>
          <a:xfrm>
            <a:off x="457200" y="1166501"/>
            <a:ext cx="3415404" cy="2597631"/>
          </a:xfrm>
          <a:prstGeom prst="rect">
            <a:avLst/>
          </a:prstGeom>
        </p:spPr>
      </p:pic>
      <p:pic>
        <p:nvPicPr>
          <p:cNvPr id="3" name="Paveikslėlis 2">
            <a:extLst>
              <a:ext uri="{FF2B5EF4-FFF2-40B4-BE49-F238E27FC236}">
                <a16:creationId xmlns:a16="http://schemas.microsoft.com/office/drawing/2014/main" id="{8C481794-A4EE-4313-B86D-BCAD1438F52D}"/>
              </a:ext>
            </a:extLst>
          </p:cNvPr>
          <p:cNvPicPr>
            <a:picLocks noChangeAspect="1"/>
          </p:cNvPicPr>
          <p:nvPr/>
        </p:nvPicPr>
        <p:blipFill>
          <a:blip r:embed="rId3"/>
          <a:stretch>
            <a:fillRect/>
          </a:stretch>
        </p:blipFill>
        <p:spPr>
          <a:xfrm>
            <a:off x="4798540" y="4304889"/>
            <a:ext cx="3990353" cy="2046523"/>
          </a:xfrm>
          <a:prstGeom prst="rect">
            <a:avLst/>
          </a:prstGeom>
        </p:spPr>
      </p:pic>
      <p:pic>
        <p:nvPicPr>
          <p:cNvPr id="4" name="Paveikslėlis 3">
            <a:extLst>
              <a:ext uri="{FF2B5EF4-FFF2-40B4-BE49-F238E27FC236}">
                <a16:creationId xmlns:a16="http://schemas.microsoft.com/office/drawing/2014/main" id="{2ABA9F33-3D61-4A96-AEB3-2C1D5A17F786}"/>
              </a:ext>
            </a:extLst>
          </p:cNvPr>
          <p:cNvPicPr>
            <a:picLocks noChangeAspect="1"/>
          </p:cNvPicPr>
          <p:nvPr/>
        </p:nvPicPr>
        <p:blipFill>
          <a:blip r:embed="rId4"/>
          <a:stretch>
            <a:fillRect/>
          </a:stretch>
        </p:blipFill>
        <p:spPr>
          <a:xfrm>
            <a:off x="4312051" y="1166501"/>
            <a:ext cx="4476842" cy="3004727"/>
          </a:xfrm>
          <a:prstGeom prst="rect">
            <a:avLst/>
          </a:prstGeom>
        </p:spPr>
      </p:pic>
    </p:spTree>
    <p:extLst>
      <p:ext uri="{BB962C8B-B14F-4D97-AF65-F5344CB8AC3E}">
        <p14:creationId xmlns:p14="http://schemas.microsoft.com/office/powerpoint/2010/main" val="128692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200" y="422490"/>
            <a:ext cx="5603966" cy="619724"/>
          </a:xfrm>
        </p:spPr>
        <p:txBody>
          <a:bodyPr/>
          <a:lstStyle/>
          <a:p>
            <a:r>
              <a:rPr lang="en-US" dirty="0" err="1"/>
              <a:t>Panaudojimo</a:t>
            </a:r>
            <a:r>
              <a:rPr lang="en-US" dirty="0"/>
              <a:t> </a:t>
            </a:r>
            <a:r>
              <a:rPr lang="en-US" dirty="0" err="1"/>
              <a:t>atvejai</a:t>
            </a:r>
            <a:r>
              <a:rPr lang="en-US" dirty="0"/>
              <a:t> </a:t>
            </a:r>
            <a:r>
              <a:rPr lang="lt-LT" dirty="0"/>
              <a:t>(2/</a:t>
            </a:r>
            <a:r>
              <a:rPr lang="en-US" dirty="0"/>
              <a:t>3</a:t>
            </a:r>
            <a:r>
              <a:rPr lang="lt-LT" dirty="0"/>
              <a:t>)</a:t>
            </a:r>
            <a:endParaRPr lang="en-US" dirty="0"/>
          </a:p>
        </p:txBody>
      </p:sp>
      <p:pic>
        <p:nvPicPr>
          <p:cNvPr id="2" name="Paveikslėlis 1">
            <a:extLst>
              <a:ext uri="{FF2B5EF4-FFF2-40B4-BE49-F238E27FC236}">
                <a16:creationId xmlns:a16="http://schemas.microsoft.com/office/drawing/2014/main" id="{AA34666E-EDA3-4FE0-9337-0565674589D0}"/>
              </a:ext>
            </a:extLst>
          </p:cNvPr>
          <p:cNvPicPr>
            <a:picLocks noChangeAspect="1"/>
          </p:cNvPicPr>
          <p:nvPr/>
        </p:nvPicPr>
        <p:blipFill>
          <a:blip r:embed="rId2"/>
          <a:stretch>
            <a:fillRect/>
          </a:stretch>
        </p:blipFill>
        <p:spPr>
          <a:xfrm>
            <a:off x="5012738" y="3933832"/>
            <a:ext cx="3332272" cy="2501678"/>
          </a:xfrm>
          <a:prstGeom prst="rect">
            <a:avLst/>
          </a:prstGeom>
        </p:spPr>
      </p:pic>
      <p:pic>
        <p:nvPicPr>
          <p:cNvPr id="3" name="Paveikslėlis 2">
            <a:extLst>
              <a:ext uri="{FF2B5EF4-FFF2-40B4-BE49-F238E27FC236}">
                <a16:creationId xmlns:a16="http://schemas.microsoft.com/office/drawing/2014/main" id="{42B720F3-36E1-43AF-8035-24D8F86990E8}"/>
              </a:ext>
            </a:extLst>
          </p:cNvPr>
          <p:cNvPicPr>
            <a:picLocks noChangeAspect="1"/>
          </p:cNvPicPr>
          <p:nvPr/>
        </p:nvPicPr>
        <p:blipFill>
          <a:blip r:embed="rId3"/>
          <a:stretch>
            <a:fillRect/>
          </a:stretch>
        </p:blipFill>
        <p:spPr>
          <a:xfrm>
            <a:off x="5113538" y="1352932"/>
            <a:ext cx="3130673" cy="2496776"/>
          </a:xfrm>
          <a:prstGeom prst="rect">
            <a:avLst/>
          </a:prstGeom>
        </p:spPr>
      </p:pic>
      <p:pic>
        <p:nvPicPr>
          <p:cNvPr id="4" name="Paveikslėlis 3">
            <a:extLst>
              <a:ext uri="{FF2B5EF4-FFF2-40B4-BE49-F238E27FC236}">
                <a16:creationId xmlns:a16="http://schemas.microsoft.com/office/drawing/2014/main" id="{87710562-F0F6-4AEC-BCA4-DA0F85087228}"/>
              </a:ext>
            </a:extLst>
          </p:cNvPr>
          <p:cNvPicPr>
            <a:picLocks noChangeAspect="1"/>
          </p:cNvPicPr>
          <p:nvPr/>
        </p:nvPicPr>
        <p:blipFill>
          <a:blip r:embed="rId4"/>
          <a:stretch>
            <a:fillRect/>
          </a:stretch>
        </p:blipFill>
        <p:spPr>
          <a:xfrm>
            <a:off x="457200" y="1256354"/>
            <a:ext cx="4294573" cy="3435658"/>
          </a:xfrm>
          <a:prstGeom prst="rect">
            <a:avLst/>
          </a:prstGeom>
        </p:spPr>
      </p:pic>
    </p:spTree>
    <p:extLst>
      <p:ext uri="{BB962C8B-B14F-4D97-AF65-F5344CB8AC3E}">
        <p14:creationId xmlns:p14="http://schemas.microsoft.com/office/powerpoint/2010/main" val="569598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199" y="422490"/>
            <a:ext cx="6048103" cy="619724"/>
          </a:xfrm>
        </p:spPr>
        <p:txBody>
          <a:bodyPr/>
          <a:lstStyle/>
          <a:p>
            <a:r>
              <a:rPr lang="en-US" dirty="0" err="1"/>
              <a:t>Panaudojimo</a:t>
            </a:r>
            <a:r>
              <a:rPr lang="en-US" dirty="0"/>
              <a:t> </a:t>
            </a:r>
            <a:r>
              <a:rPr lang="en-US" dirty="0" err="1"/>
              <a:t>atvejai</a:t>
            </a:r>
            <a:r>
              <a:rPr lang="en-US" dirty="0"/>
              <a:t> </a:t>
            </a:r>
            <a:r>
              <a:rPr lang="lt-LT" dirty="0"/>
              <a:t>(</a:t>
            </a:r>
            <a:r>
              <a:rPr lang="en-US" dirty="0"/>
              <a:t>3</a:t>
            </a:r>
            <a:r>
              <a:rPr lang="lt-LT" dirty="0"/>
              <a:t>/</a:t>
            </a:r>
            <a:r>
              <a:rPr lang="en-US" dirty="0"/>
              <a:t>3</a:t>
            </a:r>
            <a:r>
              <a:rPr lang="lt-LT" dirty="0"/>
              <a:t>)</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653230" y="3796070"/>
            <a:ext cx="3992757" cy="3061930"/>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86179" y="864660"/>
            <a:ext cx="4259808" cy="3129081"/>
          </a:xfrm>
          <a:prstGeom prst="rect">
            <a:avLst/>
          </a:prstGeom>
          <a:noFill/>
          <a:ln>
            <a:noFill/>
          </a:ln>
        </p:spPr>
      </p:pic>
      <p:pic>
        <p:nvPicPr>
          <p:cNvPr id="6" name="Picture 2">
            <a:extLst>
              <a:ext uri="{FF2B5EF4-FFF2-40B4-BE49-F238E27FC236}">
                <a16:creationId xmlns:a16="http://schemas.microsoft.com/office/drawing/2014/main" id="{1B77753A-85E5-488F-84D1-B3B996088FEB}"/>
              </a:ext>
            </a:extLst>
          </p:cNvPr>
          <p:cNvPicPr/>
          <p:nvPr/>
        </p:nvPicPr>
        <p:blipFill>
          <a:blip r:embed="rId4"/>
          <a:stretch>
            <a:fillRect/>
          </a:stretch>
        </p:blipFill>
        <p:spPr>
          <a:xfrm>
            <a:off x="4645987" y="1583399"/>
            <a:ext cx="4154493" cy="4018411"/>
          </a:xfrm>
          <a:prstGeom prst="rect">
            <a:avLst/>
          </a:prstGeom>
        </p:spPr>
      </p:pic>
    </p:spTree>
    <p:extLst>
      <p:ext uri="{BB962C8B-B14F-4D97-AF65-F5344CB8AC3E}">
        <p14:creationId xmlns:p14="http://schemas.microsoft.com/office/powerpoint/2010/main" val="199765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457201" y="1386253"/>
            <a:ext cx="8226909" cy="3883691"/>
          </a:xfrm>
        </p:spPr>
        <p:txBody>
          <a:bodyPr/>
          <a:lstStyle/>
          <a:p>
            <a:pPr marL="114300" indent="-342900">
              <a:buFont typeface="Arial" panose="020B0604020202020204" pitchFamily="34" charset="0"/>
              <a:buChar char="•"/>
            </a:pPr>
            <a:r>
              <a:rPr lang="lt-LT" dirty="0"/>
              <a:t>Žaidimo pasaulio modeliai yra tik </a:t>
            </a:r>
            <a:r>
              <a:rPr lang="en-US" i="1" dirty="0"/>
              <a:t>low-</a:t>
            </a:r>
            <a:r>
              <a:rPr lang="lt-LT" i="1" dirty="0"/>
              <a:t>poly </a:t>
            </a:r>
            <a:r>
              <a:rPr lang="lt-LT" dirty="0"/>
              <a:t>tipo.</a:t>
            </a:r>
            <a:endParaRPr lang="en-US" dirty="0"/>
          </a:p>
          <a:p>
            <a:pPr marL="114300" indent="-342900">
              <a:buFont typeface="Arial" panose="020B0604020202020204" pitchFamily="34" charset="0"/>
              <a:buChar char="•"/>
            </a:pPr>
            <a:r>
              <a:rPr lang="lt-LT" dirty="0"/>
              <a:t>Žaidėjas turi turėti galimybę laimėti žaidimą žaidžiant pirmą kartą.</a:t>
            </a:r>
            <a:endParaRPr lang="en-US" dirty="0"/>
          </a:p>
          <a:p>
            <a:pPr marL="114300" indent="-342900">
              <a:buFont typeface="Arial" panose="020B0604020202020204" pitchFamily="34" charset="0"/>
              <a:buChar char="•"/>
            </a:pPr>
            <a:r>
              <a:rPr lang="lt-LT" dirty="0"/>
              <a:t>Žaidimas turi turėti tematiką atitinkančius garso takelius.</a:t>
            </a:r>
          </a:p>
          <a:p>
            <a:pPr marL="114300" indent="-342900">
              <a:buFont typeface="Arial" panose="020B0604020202020204" pitchFamily="34" charset="0"/>
              <a:buChar char="•"/>
            </a:pPr>
            <a:r>
              <a:rPr lang="lt-LT" dirty="0"/>
              <a:t>Žaidimas turi būti optimizuotas  - naudoti kuo mažiau sistemos resursų.</a:t>
            </a:r>
            <a:endParaRPr lang="en-US" dirty="0"/>
          </a:p>
          <a:p>
            <a:pPr marL="114300" indent="-342900">
              <a:buFont typeface="Arial" panose="020B0604020202020204" pitchFamily="34" charset="0"/>
              <a:buChar char="•"/>
            </a:pPr>
            <a:r>
              <a:rPr lang="lt-LT" dirty="0"/>
              <a:t>Žaidimo struktūra turi būti paruošta plėtimui</a:t>
            </a:r>
            <a:r>
              <a:rPr lang="en-US" dirty="0"/>
              <a:t>, </a:t>
            </a:r>
            <a:r>
              <a:rPr lang="en-US" dirty="0" err="1"/>
              <a:t>parengiant</a:t>
            </a:r>
            <a:r>
              <a:rPr lang="en-US" dirty="0"/>
              <a:t> </a:t>
            </a:r>
            <a:r>
              <a:rPr lang="en-US" dirty="0" err="1"/>
              <a:t>tokias</a:t>
            </a:r>
            <a:r>
              <a:rPr lang="en-US" dirty="0"/>
              <a:t> </a:t>
            </a:r>
            <a:r>
              <a:rPr lang="en-US" dirty="0" err="1"/>
              <a:t>klases</a:t>
            </a:r>
            <a:r>
              <a:rPr lang="en-US" dirty="0"/>
              <a:t>, </a:t>
            </a:r>
            <a:r>
              <a:rPr lang="en-US" dirty="0" err="1"/>
              <a:t>kurios</a:t>
            </a:r>
            <a:r>
              <a:rPr lang="en-US" dirty="0"/>
              <a:t> leis v</a:t>
            </a:r>
            <a:r>
              <a:rPr lang="lt-LT" dirty="0" err="1"/>
              <a:t>ėliau</a:t>
            </a:r>
            <a:r>
              <a:rPr lang="lt-LT" dirty="0"/>
              <a:t> lengvai sukurti objektus, tik nurodant jų parametrus.</a:t>
            </a:r>
          </a:p>
          <a:p>
            <a:pPr marL="114300" indent="-342900">
              <a:buFont typeface="Arial" panose="020B0604020202020204" pitchFamily="34" charset="0"/>
              <a:buChar char="•"/>
            </a:pPr>
            <a:r>
              <a:rPr lang="lt-LT" dirty="0"/>
              <a:t>Žaidimui turi būti paruoštą dokumentacija bei vartotojo vadovas su instrukcijomis.</a:t>
            </a:r>
          </a:p>
        </p:txBody>
      </p:sp>
      <p:sp>
        <p:nvSpPr>
          <p:cNvPr id="11" name="Text Placeholder 10"/>
          <p:cNvSpPr>
            <a:spLocks noGrp="1"/>
          </p:cNvSpPr>
          <p:nvPr>
            <p:ph type="body" sz="quarter" idx="14"/>
          </p:nvPr>
        </p:nvSpPr>
        <p:spPr>
          <a:xfrm>
            <a:off x="457201" y="422490"/>
            <a:ext cx="5206752" cy="619724"/>
          </a:xfrm>
        </p:spPr>
        <p:txBody>
          <a:bodyPr/>
          <a:lstStyle/>
          <a:p>
            <a:r>
              <a:rPr lang="lt-LT" dirty="0"/>
              <a:t>Nefunkciniai reikalavimai</a:t>
            </a:r>
            <a:endParaRPr lang="en-US" dirty="0"/>
          </a:p>
        </p:txBody>
      </p:sp>
      <p:sp>
        <p:nvSpPr>
          <p:cNvPr id="13" name="Text Placeholder 12"/>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761786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457201" y="422490"/>
            <a:ext cx="5206752" cy="619724"/>
          </a:xfrm>
        </p:spPr>
        <p:txBody>
          <a:bodyPr/>
          <a:lstStyle/>
          <a:p>
            <a:r>
              <a:rPr lang="lt-LT" dirty="0"/>
              <a:t>Technologijos</a:t>
            </a:r>
            <a:endParaRPr lang="en-US" dirty="0"/>
          </a:p>
        </p:txBody>
      </p:sp>
      <p:pic>
        <p:nvPicPr>
          <p:cNvPr id="1028" name="Picture 4">
            <a:extLst>
              <a:ext uri="{FF2B5EF4-FFF2-40B4-BE49-F238E27FC236}">
                <a16:creationId xmlns:a16="http://schemas.microsoft.com/office/drawing/2014/main" id="{C55C9254-85FC-4EF5-96C5-4DC560EC8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864" y="1249702"/>
            <a:ext cx="1298466" cy="1334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7F63D99-B8F5-48E5-8553-A96F46D2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926" y="3380603"/>
            <a:ext cx="1247099" cy="1401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E18F66A-1F23-41C7-B536-939EBA2F6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930" y="2383839"/>
            <a:ext cx="1401235" cy="1401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Github Logo Icon of Glyph style - Available in SVG, PNG, EPS, AI ...">
            <a:extLst>
              <a:ext uri="{FF2B5EF4-FFF2-40B4-BE49-F238E27FC236}">
                <a16:creationId xmlns:a16="http://schemas.microsoft.com/office/drawing/2014/main" id="{A256A9E2-6DA1-487D-9E9A-2EE6896C9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930" y="4484705"/>
            <a:ext cx="1407510" cy="1407510"/>
          </a:xfrm>
          <a:prstGeom prst="rect">
            <a:avLst/>
          </a:prstGeom>
          <a:noFill/>
          <a:extLst>
            <a:ext uri="{909E8E84-426E-40DD-AFC4-6F175D3DCCD1}">
              <a14:hiddenFill xmlns:a14="http://schemas.microsoft.com/office/drawing/2010/main">
                <a:solidFill>
                  <a:srgbClr val="FFFFFF"/>
                </a:solidFill>
              </a14:hiddenFill>
            </a:ext>
          </a:extLst>
        </p:spPr>
      </p:pic>
      <p:sp>
        <p:nvSpPr>
          <p:cNvPr id="3" name="Stačiakampis 2">
            <a:extLst>
              <a:ext uri="{FF2B5EF4-FFF2-40B4-BE49-F238E27FC236}">
                <a16:creationId xmlns:a16="http://schemas.microsoft.com/office/drawing/2014/main" id="{DC3F6CFB-4B40-409B-9356-07E8F04C2133}"/>
              </a:ext>
            </a:extLst>
          </p:cNvPr>
          <p:cNvSpPr/>
          <p:nvPr/>
        </p:nvSpPr>
        <p:spPr>
          <a:xfrm>
            <a:off x="457201" y="1249702"/>
            <a:ext cx="4532062" cy="4093428"/>
          </a:xfrm>
          <a:prstGeom prst="rect">
            <a:avLst/>
          </a:prstGeom>
        </p:spPr>
        <p:txBody>
          <a:bodyPr wrap="square">
            <a:spAutoFit/>
          </a:bodyPr>
          <a:lstStyle/>
          <a:p>
            <a:pPr marL="285750" indent="-285750">
              <a:buFont typeface="Arial" panose="020B0604020202020204" pitchFamily="34" charset="0"/>
              <a:buChar char="•"/>
            </a:pPr>
            <a:r>
              <a:rPr lang="lt-LT" sz="2000" dirty="0"/>
              <a:t>Žaidimo variklis - </a:t>
            </a:r>
            <a:r>
              <a:rPr lang="lt-LT" sz="2000" i="1" dirty="0" err="1"/>
              <a:t>Unity</a:t>
            </a:r>
            <a:r>
              <a:rPr lang="lt-LT" sz="2000" i="1" dirty="0"/>
              <a:t> 2019.3 – </a:t>
            </a:r>
            <a:r>
              <a:rPr lang="lt-LT" sz="2000" dirty="0"/>
              <a:t>žaidimo mechanikoms įgyvendinti, žaidimo pasauliui ir vartotojo sąsajai perteikti</a:t>
            </a:r>
          </a:p>
          <a:p>
            <a:endParaRPr lang="lt-LT" sz="2000" dirty="0"/>
          </a:p>
          <a:p>
            <a:pPr marL="285750" indent="-285750">
              <a:buFont typeface="Arial" panose="020B0604020202020204" pitchFamily="34" charset="0"/>
              <a:buChar char="•"/>
            </a:pPr>
            <a:r>
              <a:rPr lang="lt-LT" sz="2000" dirty="0"/>
              <a:t>Programavimo aplinka – </a:t>
            </a:r>
            <a:r>
              <a:rPr lang="lt-LT" sz="2000" i="1" dirty="0"/>
              <a:t>Microsoft Visual Studio 2019</a:t>
            </a:r>
          </a:p>
          <a:p>
            <a:endParaRPr lang="lt-LT" sz="2000" i="1" dirty="0"/>
          </a:p>
          <a:p>
            <a:pPr marL="285750" indent="-285750">
              <a:buFont typeface="Arial" panose="020B0604020202020204" pitchFamily="34" charset="0"/>
              <a:buChar char="•"/>
            </a:pPr>
            <a:r>
              <a:rPr lang="en-US" sz="2000" i="1" dirty="0"/>
              <a:t>C# - </a:t>
            </a:r>
            <a:r>
              <a:rPr lang="en-US" sz="2000" dirty="0" err="1"/>
              <a:t>programavimo</a:t>
            </a:r>
            <a:r>
              <a:rPr lang="en-US" sz="2000" dirty="0"/>
              <a:t> </a:t>
            </a:r>
            <a:r>
              <a:rPr lang="en-US" sz="2000" dirty="0" err="1"/>
              <a:t>kalba</a:t>
            </a:r>
            <a:r>
              <a:rPr lang="en-US" sz="2000" dirty="0"/>
              <a:t>, </a:t>
            </a:r>
            <a:r>
              <a:rPr lang="en-US" sz="2000" dirty="0" err="1"/>
              <a:t>kuria</a:t>
            </a:r>
            <a:r>
              <a:rPr lang="en-US" sz="2000" dirty="0"/>
              <a:t> para</a:t>
            </a:r>
            <a:r>
              <a:rPr lang="lt-LT" sz="2000" dirty="0" err="1"/>
              <a:t>šyta</a:t>
            </a:r>
            <a:r>
              <a:rPr lang="lt-LT" sz="2000" dirty="0"/>
              <a:t> žaidimo logika</a:t>
            </a:r>
          </a:p>
          <a:p>
            <a:endParaRPr lang="lt-LT" sz="2000" dirty="0"/>
          </a:p>
          <a:p>
            <a:pPr marL="285750" indent="-285750">
              <a:buFont typeface="Arial" panose="020B0604020202020204" pitchFamily="34" charset="0"/>
              <a:buChar char="•"/>
            </a:pPr>
            <a:r>
              <a:rPr lang="lt-LT" sz="2000" dirty="0" err="1"/>
              <a:t>GitHub</a:t>
            </a:r>
            <a:r>
              <a:rPr lang="lt-LT" sz="2000" dirty="0"/>
              <a:t> – </a:t>
            </a:r>
            <a:r>
              <a:rPr lang="lt-LT" sz="2000" dirty="0" err="1"/>
              <a:t>repozitorija</a:t>
            </a:r>
            <a:r>
              <a:rPr lang="lt-LT" sz="2000" dirty="0"/>
              <a:t> projekto dokumentams saugoti</a:t>
            </a:r>
            <a:endParaRPr lang="en-US" sz="2000" dirty="0"/>
          </a:p>
        </p:txBody>
      </p:sp>
    </p:spTree>
    <p:extLst>
      <p:ext uri="{BB962C8B-B14F-4D97-AF65-F5344CB8AC3E}">
        <p14:creationId xmlns:p14="http://schemas.microsoft.com/office/powerpoint/2010/main" val="1645685103"/>
      </p:ext>
    </p:extLst>
  </p:cSld>
  <p:clrMapOvr>
    <a:masterClrMapping/>
  </p:clrMapOvr>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427E9AF-4336-4E21-BA0F-E141F141D074}">
  <ds:schemaRefs>
    <ds:schemaRef ds:uri="http://schemas.microsoft.com/sharepoint/v3/contenttype/forms"/>
  </ds:schemaRefs>
</ds:datastoreItem>
</file>

<file path=customXml/itemProps3.xml><?xml version="1.0" encoding="utf-8"?>
<ds:datastoreItem xmlns:ds="http://schemas.openxmlformats.org/officeDocument/2006/customXml" ds:itemID="{B6C12809-B468-4DCD-B828-C677CEFAE31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3153</TotalTime>
  <Words>646</Words>
  <Application>Microsoft Office PowerPoint</Application>
  <PresentationFormat>Demonstracija ekrane (4:3)</PresentationFormat>
  <Paragraphs>63</Paragraphs>
  <Slides>16</Slides>
  <Notes>0</Notes>
  <HiddenSlides>0</HiddenSlides>
  <MMClips>0</MMClips>
  <ScaleCrop>false</ScaleCrop>
  <HeadingPairs>
    <vt:vector size="8" baseType="variant">
      <vt:variant>
        <vt:lpstr>Naudojami šriftai</vt:lpstr>
      </vt:variant>
      <vt:variant>
        <vt:i4>2</vt:i4>
      </vt:variant>
      <vt:variant>
        <vt:lpstr>Tema</vt:lpstr>
      </vt:variant>
      <vt:variant>
        <vt:i4>4</vt:i4>
      </vt:variant>
      <vt:variant>
        <vt:lpstr>Įdėtosios OLE paslaugos</vt:lpstr>
      </vt:variant>
      <vt:variant>
        <vt:i4>1</vt:i4>
      </vt:variant>
      <vt:variant>
        <vt:lpstr>Skaidrių pavadinimai</vt:lpstr>
      </vt:variant>
      <vt:variant>
        <vt:i4>16</vt:i4>
      </vt:variant>
    </vt:vector>
  </HeadingPairs>
  <TitlesOfParts>
    <vt:vector size="23" baseType="lpstr">
      <vt:lpstr>Arial</vt:lpstr>
      <vt:lpstr>Calibri</vt:lpstr>
      <vt:lpstr>Skaidrių šablonas Nr.1</vt:lpstr>
      <vt:lpstr>Skaidrių šablonas Nr.2</vt:lpstr>
      <vt:lpstr>Skaidrių šablonas Nr.3</vt:lpstr>
      <vt:lpstr>Skaidrių šablonas Nr.4</vt:lpstr>
      <vt:lpstr>Image</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Kęstutis Ramulionis</cp:lastModifiedBy>
  <cp:revision>148</cp:revision>
  <dcterms:created xsi:type="dcterms:W3CDTF">2017-04-05T12:23:50Z</dcterms:created>
  <dcterms:modified xsi:type="dcterms:W3CDTF">2020-06-11T17:03:19Z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